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c2f5b60a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c2f5b60a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c2f5b60a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c2f5b60a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c2f5b60a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c2f5b60a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dc2f5b60aa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dc2f5b60a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c2f5b60a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c2f5b60a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c2f5b60a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c2f5b60a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c2f5b60aa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c2f5b60a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c2f5b60aa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c2f5b60a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c2f5b60aa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c2f5b60a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c2f5b60aa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c2f5b60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dc24bf7b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dc24bf7b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c2f5b60a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c2f5b60a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c576381b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c576381b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c2f5b60aa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c2f5b60a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c2f5b60aa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dc2f5b60a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c2f5b60aa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c2f5b60a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c2f5b60a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c2f5b60a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c2f5b60aa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c2f5b60aa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c2f5b60aa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c2f5b60a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c2f5b60aa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c2f5b60a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dc2b59e6c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dc2b59e6c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c2f5b60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c2f5b6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c576381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c576381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c2f5b60a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dc2f5b60a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c2f5b60a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c2f5b60a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c576381b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c576381b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c2f5b60a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c2f5b60a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8" y="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b="1" dirty="0"/>
              <a:t>Capstone </a:t>
            </a:r>
            <a:r>
              <a:rPr lang="en" sz="3400" b="1" dirty="0" smtClean="0"/>
              <a:t>Project</a:t>
            </a:r>
            <a:endParaRPr sz="3400" b="1" dirty="0"/>
          </a:p>
          <a:p>
            <a:pPr marL="0" lvl="0" indent="0" algn="ctr" rtl="0">
              <a:spcBef>
                <a:spcPts val="0"/>
              </a:spcBef>
              <a:spcAft>
                <a:spcPts val="0"/>
              </a:spcAft>
              <a:buNone/>
            </a:pPr>
            <a:r>
              <a:rPr lang="en" sz="3400" b="1" dirty="0">
                <a:solidFill>
                  <a:schemeClr val="lt1"/>
                </a:solidFill>
              </a:rPr>
              <a:t>Appliances Energy Prediction</a:t>
            </a:r>
            <a:endParaRPr sz="3400" b="1" dirty="0">
              <a:solidFill>
                <a:schemeClr val="lt1"/>
              </a:solidFill>
            </a:endParaRPr>
          </a:p>
        </p:txBody>
      </p:sp>
      <p:sp>
        <p:nvSpPr>
          <p:cNvPr id="56" name="Google Shape;56;p13"/>
          <p:cNvSpPr txBox="1">
            <a:spLocks noGrp="1"/>
          </p:cNvSpPr>
          <p:nvPr>
            <p:ph type="subTitle" idx="1"/>
          </p:nvPr>
        </p:nvSpPr>
        <p:spPr>
          <a:xfrm>
            <a:off x="311700" y="337082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smtClean="0">
                <a:solidFill>
                  <a:schemeClr val="dk1"/>
                </a:solidFill>
              </a:rPr>
              <a:t>Presented By:</a:t>
            </a:r>
          </a:p>
          <a:p>
            <a:pPr marL="0" lvl="0" indent="0" algn="l" rtl="0">
              <a:spcBef>
                <a:spcPts val="0"/>
              </a:spcBef>
              <a:spcAft>
                <a:spcPts val="0"/>
              </a:spcAft>
              <a:buNone/>
            </a:pPr>
            <a:r>
              <a:rPr lang="en" sz="2300" b="1" dirty="0" smtClean="0">
                <a:solidFill>
                  <a:schemeClr val="dk1"/>
                </a:solidFill>
              </a:rPr>
              <a:t>Shubham Kumar</a:t>
            </a:r>
            <a:endParaRPr sz="2300" b="1" dirty="0">
              <a:solidFill>
                <a:schemeClr val="dk1"/>
              </a:solidFill>
            </a:endParaRPr>
          </a:p>
        </p:txBody>
      </p:sp>
      <p:pic>
        <p:nvPicPr>
          <p:cNvPr id="57" name="Google Shape;57;p13"/>
          <p:cNvPicPr preferRelativeResize="0"/>
          <p:nvPr/>
        </p:nvPicPr>
        <p:blipFill>
          <a:blip r:embed="rId3">
            <a:alphaModFix/>
          </a:blip>
          <a:stretch>
            <a:fillRect/>
          </a:stretch>
        </p:blipFill>
        <p:spPr>
          <a:xfrm>
            <a:off x="7239425" y="3181900"/>
            <a:ext cx="1313050" cy="1313050"/>
          </a:xfrm>
          <a:prstGeom prst="rect">
            <a:avLst/>
          </a:prstGeom>
          <a:noFill/>
          <a:ln>
            <a:noFill/>
          </a:ln>
        </p:spPr>
      </p:pic>
      <p:pic>
        <p:nvPicPr>
          <p:cNvPr id="58" name="Google Shape;58;p13"/>
          <p:cNvPicPr preferRelativeResize="0"/>
          <p:nvPr/>
        </p:nvPicPr>
        <p:blipFill>
          <a:blip r:embed="rId4">
            <a:alphaModFix/>
          </a:blip>
          <a:stretch>
            <a:fillRect/>
          </a:stretch>
        </p:blipFill>
        <p:spPr>
          <a:xfrm>
            <a:off x="5589550" y="3278873"/>
            <a:ext cx="1216100" cy="1216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Principal component Analysis</a:t>
            </a:r>
            <a:endParaRPr b="1">
              <a:latin typeface="Courier New"/>
              <a:ea typeface="Courier New"/>
              <a:cs typeface="Courier New"/>
              <a:sym typeface="Courier New"/>
            </a:endParaRPr>
          </a:p>
        </p:txBody>
      </p:sp>
      <p:sp>
        <p:nvSpPr>
          <p:cNvPr id="115" name="Google Shape;115;p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Given, temperature levels in different rooms had a very low correlation with target variable, and high correlation among themselves, we reduce the feature set into lower dimensions that could explain maximum variance.</a:t>
            </a:r>
            <a:endParaRPr>
              <a:solidFill>
                <a:schemeClr val="lt1"/>
              </a:solidFill>
              <a:latin typeface="Courier New"/>
              <a:ea typeface="Courier New"/>
              <a:cs typeface="Courier New"/>
              <a:sym typeface="Courier New"/>
            </a:endParaRPr>
          </a:p>
          <a:p>
            <a:pPr marL="457200" lvl="0" indent="0" algn="l" rtl="0">
              <a:spcBef>
                <a:spcPts val="0"/>
              </a:spcBef>
              <a:spcAft>
                <a:spcPts val="0"/>
              </a:spcAft>
              <a:buNone/>
            </a:pP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PCA 1 and 2 explain more than 91 % variance in the temperature levels in different rooms in the building</a:t>
            </a:r>
            <a:endParaRPr>
              <a:solidFill>
                <a:schemeClr val="lt1"/>
              </a:solidFill>
              <a:latin typeface="Courier New"/>
              <a:ea typeface="Courier New"/>
              <a:cs typeface="Courier New"/>
              <a:sym typeface="Courier New"/>
            </a:endParaRPr>
          </a:p>
        </p:txBody>
      </p:sp>
      <p:sp>
        <p:nvSpPr>
          <p:cNvPr id="116" name="Google Shape;116;p2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7" name="Google Shape;117;p22"/>
          <p:cNvPicPr preferRelativeResize="0"/>
          <p:nvPr/>
        </p:nvPicPr>
        <p:blipFill>
          <a:blip r:embed="rId3">
            <a:alphaModFix/>
          </a:blip>
          <a:stretch>
            <a:fillRect/>
          </a:stretch>
        </p:blipFill>
        <p:spPr>
          <a:xfrm>
            <a:off x="4486650" y="1152475"/>
            <a:ext cx="4314450"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Principal component Analysis</a:t>
            </a:r>
            <a:endParaRPr b="1">
              <a:latin typeface="Courier New"/>
              <a:ea typeface="Courier New"/>
              <a:cs typeface="Courier New"/>
              <a:sym typeface="Courier New"/>
            </a:endParaRPr>
          </a:p>
        </p:txBody>
      </p:sp>
      <p:sp>
        <p:nvSpPr>
          <p:cNvPr id="123" name="Google Shape;123;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Given, humidity levels in different rooms had a very low correlation with target variable, and high correlation among themselves, we reduce the feature set into lower dimensions that could explain maximum variance.</a:t>
            </a:r>
            <a:endParaRPr>
              <a:solidFill>
                <a:schemeClr val="lt1"/>
              </a:solidFill>
              <a:latin typeface="Courier New"/>
              <a:ea typeface="Courier New"/>
              <a:cs typeface="Courier New"/>
              <a:sym typeface="Courier New"/>
            </a:endParaRPr>
          </a:p>
          <a:p>
            <a:pPr marL="457200" lvl="0" indent="0" algn="l" rtl="0">
              <a:spcBef>
                <a:spcPts val="0"/>
              </a:spcBef>
              <a:spcAft>
                <a:spcPts val="0"/>
              </a:spcAft>
              <a:buNone/>
            </a:pP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PCA 1 and 2 explain more than 91 % variance in the humidity levels in different rooms in the building</a:t>
            </a:r>
            <a:endParaRPr>
              <a:solidFill>
                <a:schemeClr val="lt1"/>
              </a:solidFill>
              <a:latin typeface="Courier New"/>
              <a:ea typeface="Courier New"/>
              <a:cs typeface="Courier New"/>
              <a:sym typeface="Courier New"/>
            </a:endParaRPr>
          </a:p>
        </p:txBody>
      </p:sp>
      <p:sp>
        <p:nvSpPr>
          <p:cNvPr id="124" name="Google Shape;124;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5" name="Google Shape;125;p23"/>
          <p:cNvPicPr preferRelativeResize="0"/>
          <p:nvPr/>
        </p:nvPicPr>
        <p:blipFill>
          <a:blip r:embed="rId3">
            <a:alphaModFix/>
          </a:blip>
          <a:stretch>
            <a:fillRect/>
          </a:stretch>
        </p:blipFill>
        <p:spPr>
          <a:xfrm>
            <a:off x="4505700" y="1152475"/>
            <a:ext cx="4229100"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Date time (Hour)</a:t>
            </a:r>
            <a:endParaRPr b="1">
              <a:latin typeface="Courier New"/>
              <a:ea typeface="Courier New"/>
              <a:cs typeface="Courier New"/>
              <a:sym typeface="Courier New"/>
            </a:endParaRPr>
          </a:p>
        </p:txBody>
      </p:sp>
      <p:sp>
        <p:nvSpPr>
          <p:cNvPr id="131" name="Google Shape;131;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We have column called date which includes the timestamp corresponding to each of the sensor data sample.</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There seems to be a pattern to energy consumption of appliances at different time of the day.</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Morning 11 AM and evening 6 PM seem to be peak hours.</a:t>
            </a:r>
            <a:endParaRPr>
              <a:solidFill>
                <a:schemeClr val="lt1"/>
              </a:solidFill>
              <a:latin typeface="Courier New"/>
              <a:ea typeface="Courier New"/>
              <a:cs typeface="Courier New"/>
              <a:sym typeface="Courier New"/>
            </a:endParaRPr>
          </a:p>
        </p:txBody>
      </p:sp>
      <p:sp>
        <p:nvSpPr>
          <p:cNvPr id="132" name="Google Shape;132;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3" name="Google Shape;133;p24"/>
          <p:cNvPicPr preferRelativeResize="0"/>
          <p:nvPr/>
        </p:nvPicPr>
        <p:blipFill>
          <a:blip r:embed="rId3">
            <a:alphaModFix/>
          </a:blip>
          <a:stretch>
            <a:fillRect/>
          </a:stretch>
        </p:blipFill>
        <p:spPr>
          <a:xfrm>
            <a:off x="4427800" y="1152475"/>
            <a:ext cx="4238625" cy="347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Date time (Month)</a:t>
            </a:r>
            <a:endParaRPr/>
          </a:p>
        </p:txBody>
      </p:sp>
      <p:pic>
        <p:nvPicPr>
          <p:cNvPr id="139" name="Google Shape;139;p25"/>
          <p:cNvPicPr preferRelativeResize="0"/>
          <p:nvPr/>
        </p:nvPicPr>
        <p:blipFill>
          <a:blip r:embed="rId3">
            <a:alphaModFix/>
          </a:blip>
          <a:stretch>
            <a:fillRect/>
          </a:stretch>
        </p:blipFill>
        <p:spPr>
          <a:xfrm>
            <a:off x="0" y="1694700"/>
            <a:ext cx="8973300" cy="313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Date time (Weekday)</a:t>
            </a:r>
            <a:endParaRPr b="1">
              <a:latin typeface="Courier New"/>
              <a:ea typeface="Courier New"/>
              <a:cs typeface="Courier New"/>
              <a:sym typeface="Courier New"/>
            </a:endParaRPr>
          </a:p>
        </p:txBody>
      </p:sp>
      <p:sp>
        <p:nvSpPr>
          <p:cNvPr id="145" name="Google Shape;145;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7" name="Google Shape;147;p26"/>
          <p:cNvPicPr preferRelativeResize="0"/>
          <p:nvPr/>
        </p:nvPicPr>
        <p:blipFill>
          <a:blip r:embed="rId3">
            <a:alphaModFix/>
          </a:blip>
          <a:stretch>
            <a:fillRect/>
          </a:stretch>
        </p:blipFill>
        <p:spPr>
          <a:xfrm>
            <a:off x="206688" y="1530388"/>
            <a:ext cx="8486775" cy="303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Correlation</a:t>
            </a:r>
            <a:endParaRPr b="1">
              <a:latin typeface="Courier New"/>
              <a:ea typeface="Courier New"/>
              <a:cs typeface="Courier New"/>
              <a:sym typeface="Courier New"/>
            </a:endParaRPr>
          </a:p>
        </p:txBody>
      </p:sp>
      <p:sp>
        <p:nvSpPr>
          <p:cNvPr id="153" name="Google Shape;15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There is no significant correlation between month and the appliance energy consumption, as we saw the pattern of consumption was almost similar over all months.</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Same is the case for weekdays and weekends.</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However, there is a significant correlation between hours and the target variable.</a:t>
            </a:r>
            <a:endParaRPr>
              <a:solidFill>
                <a:schemeClr val="lt1"/>
              </a:solidFill>
              <a:latin typeface="Courier New"/>
              <a:ea typeface="Courier New"/>
              <a:cs typeface="Courier New"/>
              <a:sym typeface="Courier New"/>
            </a:endParaRPr>
          </a:p>
        </p:txBody>
      </p:sp>
      <p:sp>
        <p:nvSpPr>
          <p:cNvPr id="154" name="Google Shape;15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4768800" y="1207227"/>
            <a:ext cx="3800475" cy="336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Session</a:t>
            </a:r>
            <a:endParaRPr b="1">
              <a:latin typeface="Courier New"/>
              <a:ea typeface="Courier New"/>
              <a:cs typeface="Courier New"/>
              <a:sym typeface="Courier New"/>
            </a:endParaRPr>
          </a:p>
        </p:txBody>
      </p:sp>
      <p:sp>
        <p:nvSpPr>
          <p:cNvPr id="161" name="Google Shape;161;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We divided the dataset into 3 sessions :</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Class 1 : 10 PM - 6 AM</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Class 2 : 6 AM - 3 PM</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Class 3 : 3 PM - 10 PM</a:t>
            </a:r>
            <a:endParaRPr>
              <a:solidFill>
                <a:schemeClr val="lt1"/>
              </a:solidFill>
              <a:latin typeface="Courier New"/>
              <a:ea typeface="Courier New"/>
              <a:cs typeface="Courier New"/>
              <a:sym typeface="Courier New"/>
            </a:endParaRPr>
          </a:p>
        </p:txBody>
      </p:sp>
      <p:sp>
        <p:nvSpPr>
          <p:cNvPr id="162" name="Google Shape;162;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3" name="Google Shape;163;p28"/>
          <p:cNvPicPr preferRelativeResize="0"/>
          <p:nvPr/>
        </p:nvPicPr>
        <p:blipFill>
          <a:blip r:embed="rId3">
            <a:alphaModFix/>
          </a:blip>
          <a:stretch>
            <a:fillRect/>
          </a:stretch>
        </p:blipFill>
        <p:spPr>
          <a:xfrm>
            <a:off x="4427800" y="1152475"/>
            <a:ext cx="4238625" cy="347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Session</a:t>
            </a:r>
            <a:endParaRPr b="1"/>
          </a:p>
        </p:txBody>
      </p:sp>
      <p:sp>
        <p:nvSpPr>
          <p:cNvPr id="169" name="Google Shape;169;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1" name="Google Shape;171;p29"/>
          <p:cNvPicPr preferRelativeResize="0"/>
          <p:nvPr/>
        </p:nvPicPr>
        <p:blipFill>
          <a:blip r:embed="rId3">
            <a:alphaModFix/>
          </a:blip>
          <a:stretch>
            <a:fillRect/>
          </a:stretch>
        </p:blipFill>
        <p:spPr>
          <a:xfrm>
            <a:off x="311688" y="1398575"/>
            <a:ext cx="3800475" cy="2924175"/>
          </a:xfrm>
          <a:prstGeom prst="rect">
            <a:avLst/>
          </a:prstGeom>
          <a:noFill/>
          <a:ln>
            <a:noFill/>
          </a:ln>
        </p:spPr>
      </p:pic>
      <p:pic>
        <p:nvPicPr>
          <p:cNvPr id="172" name="Google Shape;172;p29"/>
          <p:cNvPicPr preferRelativeResize="0"/>
          <p:nvPr/>
        </p:nvPicPr>
        <p:blipFill>
          <a:blip r:embed="rId4">
            <a:alphaModFix/>
          </a:blip>
          <a:stretch>
            <a:fillRect/>
          </a:stretch>
        </p:blipFill>
        <p:spPr>
          <a:xfrm>
            <a:off x="4536513" y="1350938"/>
            <a:ext cx="4295775" cy="301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Final Features</a:t>
            </a:r>
            <a:endParaRPr b="1">
              <a:latin typeface="Courier New"/>
              <a:ea typeface="Courier New"/>
              <a:cs typeface="Courier New"/>
              <a:sym typeface="Courier New"/>
            </a:endParaRPr>
          </a:p>
        </p:txBody>
      </p:sp>
      <p:sp>
        <p:nvSpPr>
          <p:cNvPr id="178" name="Google Shape;178;p3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ourier New"/>
                <a:ea typeface="Courier New"/>
                <a:cs typeface="Courier New"/>
                <a:sym typeface="Courier New"/>
              </a:rPr>
              <a:t>Feature set - I</a:t>
            </a:r>
            <a:endParaRPr>
              <a:solidFill>
                <a:schemeClr val="lt1"/>
              </a:solidFill>
              <a:latin typeface="Courier New"/>
              <a:ea typeface="Courier New"/>
              <a:cs typeface="Courier New"/>
              <a:sym typeface="Courier New"/>
            </a:endParaRPr>
          </a:p>
          <a:p>
            <a:pPr marL="0" lvl="0" indent="0" algn="l" rtl="0">
              <a:spcBef>
                <a:spcPts val="0"/>
              </a:spcBef>
              <a:spcAft>
                <a:spcPts val="0"/>
              </a:spcAft>
              <a:buNone/>
            </a:pP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Session</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 pca 1</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 pca 2</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 pca 1</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 pca 2</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outside</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outside</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Pressure</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Wind speed</a:t>
            </a:r>
            <a:endParaRPr>
              <a:solidFill>
                <a:schemeClr val="lt1"/>
              </a:solidFill>
              <a:latin typeface="Courier New"/>
              <a:ea typeface="Courier New"/>
              <a:cs typeface="Courier New"/>
              <a:sym typeface="Courier New"/>
            </a:endParaRPr>
          </a:p>
        </p:txBody>
      </p:sp>
      <p:sp>
        <p:nvSpPr>
          <p:cNvPr id="179" name="Google Shape;179;p3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ourier New"/>
                <a:ea typeface="Courier New"/>
                <a:cs typeface="Courier New"/>
                <a:sym typeface="Courier New"/>
              </a:rPr>
              <a:t>Feature set - II</a:t>
            </a:r>
            <a:endParaRPr>
              <a:solidFill>
                <a:schemeClr val="lt1"/>
              </a:solidFill>
              <a:latin typeface="Courier New"/>
              <a:ea typeface="Courier New"/>
              <a:cs typeface="Courier New"/>
              <a:sym typeface="Courier New"/>
            </a:endParaRPr>
          </a:p>
          <a:p>
            <a:pPr marL="0" lvl="0" indent="0" algn="l" rtl="0">
              <a:spcBef>
                <a:spcPts val="0"/>
              </a:spcBef>
              <a:spcAft>
                <a:spcPts val="0"/>
              </a:spcAft>
              <a:buNone/>
            </a:pP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Session</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of all rooms inside building</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of all rooms inside building</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outside</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outside</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Pressure</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Wind speed</a:t>
            </a:r>
            <a:endParaRPr>
              <a:solidFill>
                <a:schemeClr val="lt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265500" y="1233175"/>
            <a:ext cx="4045200" cy="190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a:latin typeface="Courier New"/>
                <a:ea typeface="Courier New"/>
                <a:cs typeface="Courier New"/>
                <a:sym typeface="Courier New"/>
              </a:rPr>
              <a:t>Model Training and Evaluation</a:t>
            </a:r>
            <a:endParaRPr b="1">
              <a:latin typeface="Courier New"/>
              <a:ea typeface="Courier New"/>
              <a:cs typeface="Courier New"/>
              <a:sym typeface="Courier New"/>
            </a:endParaRPr>
          </a:p>
        </p:txBody>
      </p:sp>
      <p:sp>
        <p:nvSpPr>
          <p:cNvPr id="185" name="Google Shape;185;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86" name="Google Shape;186;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Problem Statement</a:t>
            </a:r>
            <a:endParaRPr b="1"/>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100" b="1">
                <a:solidFill>
                  <a:schemeClr val="lt1"/>
                </a:solidFill>
                <a:latin typeface="Courier New"/>
                <a:ea typeface="Courier New"/>
                <a:cs typeface="Courier New"/>
                <a:sym typeface="Courier New"/>
              </a:rPr>
              <a:t>Goal :</a:t>
            </a:r>
            <a:endParaRPr sz="1100" b="1">
              <a:solidFill>
                <a:schemeClr val="lt1"/>
              </a:solidFill>
              <a:latin typeface="Courier New"/>
              <a:ea typeface="Courier New"/>
              <a:cs typeface="Courier New"/>
              <a:sym typeface="Courier New"/>
            </a:endParaRPr>
          </a:p>
          <a:p>
            <a:pPr marL="457200" lvl="0" indent="-292100" algn="l" rtl="0">
              <a:spcBef>
                <a:spcPts val="1200"/>
              </a:spcBef>
              <a:spcAft>
                <a:spcPts val="0"/>
              </a:spcAft>
              <a:buClr>
                <a:schemeClr val="lt1"/>
              </a:buClr>
              <a:buSzPts val="1000"/>
              <a:buFont typeface="Courier New"/>
              <a:buChar char="●"/>
            </a:pPr>
            <a:r>
              <a:rPr lang="en" sz="1000">
                <a:solidFill>
                  <a:schemeClr val="lt1"/>
                </a:solidFill>
                <a:latin typeface="Courier New"/>
                <a:ea typeface="Courier New"/>
                <a:cs typeface="Courier New"/>
                <a:sym typeface="Courier New"/>
              </a:rPr>
              <a:t>The goal of our project is to predict the energy consumption of appliances in households based on the sensor data we have from a particular apartment and corresponding weather reports.</a:t>
            </a:r>
            <a:endParaRPr sz="1000">
              <a:solidFill>
                <a:schemeClr val="lt1"/>
              </a:solidFill>
              <a:latin typeface="Courier New"/>
              <a:ea typeface="Courier New"/>
              <a:cs typeface="Courier New"/>
              <a:sym typeface="Courier New"/>
            </a:endParaRPr>
          </a:p>
          <a:p>
            <a:pPr marL="0" lvl="0" indent="0" algn="l" rtl="0">
              <a:spcBef>
                <a:spcPts val="1200"/>
              </a:spcBef>
              <a:spcAft>
                <a:spcPts val="0"/>
              </a:spcAft>
              <a:buNone/>
            </a:pPr>
            <a:r>
              <a:rPr lang="en" sz="1100" b="1">
                <a:solidFill>
                  <a:schemeClr val="lt1"/>
                </a:solidFill>
                <a:latin typeface="Courier New"/>
                <a:ea typeface="Courier New"/>
                <a:cs typeface="Courier New"/>
                <a:sym typeface="Courier New"/>
              </a:rPr>
              <a:t>Why is this important ?</a:t>
            </a:r>
            <a:endParaRPr sz="1100" b="1">
              <a:solidFill>
                <a:schemeClr val="lt1"/>
              </a:solidFill>
              <a:latin typeface="Courier New"/>
              <a:ea typeface="Courier New"/>
              <a:cs typeface="Courier New"/>
              <a:sym typeface="Courier New"/>
            </a:endParaRPr>
          </a:p>
          <a:p>
            <a:pPr marL="457200" lvl="0" indent="-304800" algn="l" rtl="0">
              <a:spcBef>
                <a:spcPts val="1200"/>
              </a:spcBef>
              <a:spcAft>
                <a:spcPts val="0"/>
              </a:spcAft>
              <a:buClr>
                <a:schemeClr val="lt1"/>
              </a:buClr>
              <a:buSzPts val="1200"/>
              <a:buFont typeface="Courier New"/>
              <a:buChar char="●"/>
            </a:pPr>
            <a:r>
              <a:rPr lang="en" sz="1000">
                <a:solidFill>
                  <a:schemeClr val="lt1"/>
                </a:solidFill>
                <a:latin typeface="Courier New"/>
                <a:ea typeface="Courier New"/>
                <a:cs typeface="Courier New"/>
                <a:sym typeface="Courier New"/>
              </a:rPr>
              <a:t>We need to find out the energy consumption of households in the city so as to ensure that the amount of electricity fed into the electricity grid is always be equal to the amount of electricity consumed, otherwise there's a possibility of black out.</a:t>
            </a:r>
            <a:r>
              <a:rPr lang="en" sz="900">
                <a:solidFill>
                  <a:schemeClr val="lt1"/>
                </a:solidFill>
                <a:latin typeface="Courier New"/>
                <a:ea typeface="Courier New"/>
                <a:cs typeface="Courier New"/>
                <a:sym typeface="Courier New"/>
              </a:rPr>
              <a:t> </a:t>
            </a:r>
            <a:endParaRPr sz="900">
              <a:solidFill>
                <a:schemeClr val="lt1"/>
              </a:solidFill>
              <a:latin typeface="Courier New"/>
              <a:ea typeface="Courier New"/>
              <a:cs typeface="Courier New"/>
              <a:sym typeface="Courier New"/>
            </a:endParaRPr>
          </a:p>
          <a:p>
            <a:pPr marL="0" lvl="0" indent="0" algn="l" rtl="0">
              <a:spcBef>
                <a:spcPts val="1200"/>
              </a:spcBef>
              <a:spcAft>
                <a:spcPts val="0"/>
              </a:spcAft>
              <a:buNone/>
            </a:pPr>
            <a:r>
              <a:rPr lang="en" sz="1100" b="1">
                <a:solidFill>
                  <a:schemeClr val="lt1"/>
                </a:solidFill>
                <a:latin typeface="Courier New"/>
                <a:ea typeface="Courier New"/>
                <a:cs typeface="Courier New"/>
                <a:sym typeface="Courier New"/>
              </a:rPr>
              <a:t>How is that?</a:t>
            </a:r>
            <a:endParaRPr sz="1100" b="1">
              <a:solidFill>
                <a:schemeClr val="lt1"/>
              </a:solidFill>
              <a:latin typeface="Courier New"/>
              <a:ea typeface="Courier New"/>
              <a:cs typeface="Courier New"/>
              <a:sym typeface="Courier New"/>
            </a:endParaRPr>
          </a:p>
          <a:p>
            <a:pPr marL="457200" lvl="0" indent="-292100" algn="l" rtl="0">
              <a:spcBef>
                <a:spcPts val="1200"/>
              </a:spcBef>
              <a:spcAft>
                <a:spcPts val="0"/>
              </a:spcAft>
              <a:buClr>
                <a:schemeClr val="lt1"/>
              </a:buClr>
              <a:buSzPts val="1000"/>
              <a:buFont typeface="Courier New"/>
              <a:buChar char="●"/>
            </a:pPr>
            <a:r>
              <a:rPr lang="en" sz="1000">
                <a:solidFill>
                  <a:schemeClr val="lt1"/>
                </a:solidFill>
                <a:latin typeface="Courier New"/>
                <a:ea typeface="Courier New"/>
                <a:cs typeface="Courier New"/>
                <a:sym typeface="Courier New"/>
              </a:rPr>
              <a:t>If too much electricity is fed into the grid in relation to the quantity consumed, the electrical frequency increases.  Since power plants are designed to operate within a certain frequency range, there is a risk that they will disconnect from the grid after a period of time.</a:t>
            </a:r>
            <a:endParaRPr sz="1000">
              <a:solidFill>
                <a:schemeClr val="lt1"/>
              </a:solidFill>
              <a:latin typeface="Courier New"/>
              <a:ea typeface="Courier New"/>
              <a:cs typeface="Courier New"/>
              <a:sym typeface="Courier New"/>
            </a:endParaRPr>
          </a:p>
          <a:p>
            <a:pPr marL="457200" lvl="0" indent="-285750" algn="l" rtl="0">
              <a:spcBef>
                <a:spcPts val="0"/>
              </a:spcBef>
              <a:spcAft>
                <a:spcPts val="0"/>
              </a:spcAft>
              <a:buClr>
                <a:schemeClr val="lt1"/>
              </a:buClr>
              <a:buSzPts val="900"/>
              <a:buFont typeface="Courier New"/>
              <a:buChar char="●"/>
            </a:pPr>
            <a:r>
              <a:rPr lang="en" sz="1000">
                <a:solidFill>
                  <a:schemeClr val="lt1"/>
                </a:solidFill>
                <a:latin typeface="Courier New"/>
                <a:ea typeface="Courier New"/>
                <a:cs typeface="Courier New"/>
                <a:sym typeface="Courier New"/>
              </a:rPr>
              <a:t>If we feed in too little to meet demand, the frequency drops. From 49 Hz, the automatic load shedding plan is activated in order to avoid power cuts. This is because, if the frequency falls too much, the power plants switch off one after another, until there is a complete collapse of the grid, i.e. a power blackout.</a:t>
            </a:r>
            <a:endParaRPr sz="900">
              <a:solidFill>
                <a:schemeClr val="lt1"/>
              </a:solidFill>
              <a:latin typeface="Courier New"/>
              <a:ea typeface="Courier New"/>
              <a:cs typeface="Courier New"/>
              <a:sym typeface="Courier New"/>
            </a:endParaRPr>
          </a:p>
          <a:p>
            <a:pPr marL="457200" lvl="0" indent="0" algn="l" rtl="0">
              <a:spcBef>
                <a:spcPts val="1200"/>
              </a:spcBef>
              <a:spcAft>
                <a:spcPts val="0"/>
              </a:spcAft>
              <a:buNone/>
            </a:pPr>
            <a:endParaRPr sz="1200">
              <a:solidFill>
                <a:schemeClr val="lt1"/>
              </a:solidFill>
              <a:latin typeface="Courier New"/>
              <a:ea typeface="Courier New"/>
              <a:cs typeface="Courier New"/>
              <a:sym typeface="Courier New"/>
            </a:endParaRPr>
          </a:p>
          <a:p>
            <a:pPr marL="0" lvl="0" indent="0" algn="l" rtl="0">
              <a:spcBef>
                <a:spcPts val="1200"/>
              </a:spcBef>
              <a:spcAft>
                <a:spcPts val="0"/>
              </a:spcAft>
              <a:buNone/>
            </a:pP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Models trained</a:t>
            </a:r>
            <a:endParaRPr b="1">
              <a:latin typeface="Courier New"/>
              <a:ea typeface="Courier New"/>
              <a:cs typeface="Courier New"/>
              <a:sym typeface="Courier New"/>
            </a:endParaRPr>
          </a:p>
        </p:txBody>
      </p:sp>
      <p:sp>
        <p:nvSpPr>
          <p:cNvPr id="192" name="Google Shape;19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Lasso and Ridge regression</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Random Forest Regressor</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Extra trees Regressor</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Gradient boosting regressor</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XG-Boost Regressor</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K Neighbours Regressor</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Support Vector Regressor</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MLP regressor (Neural networks)</a:t>
            </a:r>
            <a:endParaRPr>
              <a:solidFill>
                <a:schemeClr val="lt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Results (with PCA features)</a:t>
            </a:r>
            <a:endParaRPr b="1"/>
          </a:p>
        </p:txBody>
      </p:sp>
      <p:sp>
        <p:nvSpPr>
          <p:cNvPr id="198" name="Google Shape;19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9" name="Google Shape;199;p33"/>
          <p:cNvPicPr preferRelativeResize="0"/>
          <p:nvPr/>
        </p:nvPicPr>
        <p:blipFill>
          <a:blip r:embed="rId3">
            <a:alphaModFix/>
          </a:blip>
          <a:stretch>
            <a:fillRect/>
          </a:stretch>
        </p:blipFill>
        <p:spPr>
          <a:xfrm>
            <a:off x="0" y="1084600"/>
            <a:ext cx="9143999" cy="3981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Results (without PCA features)</a:t>
            </a:r>
            <a:endParaRPr b="1"/>
          </a:p>
        </p:txBody>
      </p:sp>
      <p:sp>
        <p:nvSpPr>
          <p:cNvPr id="205" name="Google Shape;20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6" name="Google Shape;206;p34"/>
          <p:cNvPicPr preferRelativeResize="0"/>
          <p:nvPr/>
        </p:nvPicPr>
        <p:blipFill>
          <a:blip r:embed="rId3">
            <a:alphaModFix/>
          </a:blip>
          <a:stretch>
            <a:fillRect/>
          </a:stretch>
        </p:blipFill>
        <p:spPr>
          <a:xfrm>
            <a:off x="0" y="1073425"/>
            <a:ext cx="9143999" cy="399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Best Performing Model</a:t>
            </a:r>
            <a:endParaRPr b="1">
              <a:latin typeface="Courier New"/>
              <a:ea typeface="Courier New"/>
              <a:cs typeface="Courier New"/>
              <a:sym typeface="Courier New"/>
            </a:endParaRPr>
          </a:p>
        </p:txBody>
      </p:sp>
      <p:sp>
        <p:nvSpPr>
          <p:cNvPr id="212" name="Google Shape;21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Both feature set with or without PCA features perform equally well on our selected tree-based model.</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Although, Extra trees regressor overfits our training data with a r2 score of 1, it also gives, by far, the best performance on test set as well compared to other models, with a R2 score of 0.645.</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The test RMSE is also comparatively too low compared to other models.</a:t>
            </a:r>
            <a:endParaRPr>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Hyper parameter tuning of our model doesn’t have any significant impact on our test results. We were able to improve the test R2 score results by less than 1%.</a:t>
            </a:r>
            <a:endParaRPr>
              <a:solidFill>
                <a:schemeClr val="lt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Analysis of our model</a:t>
            </a:r>
            <a:endParaRPr b="1">
              <a:latin typeface="Courier New"/>
              <a:ea typeface="Courier New"/>
              <a:cs typeface="Courier New"/>
              <a:sym typeface="Courier New"/>
            </a:endParaRPr>
          </a:p>
        </p:txBody>
      </p:sp>
      <p:sp>
        <p:nvSpPr>
          <p:cNvPr id="218" name="Google Shape;21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9" name="Google Shape;219;p36"/>
          <p:cNvPicPr preferRelativeResize="0"/>
          <p:nvPr/>
        </p:nvPicPr>
        <p:blipFill>
          <a:blip r:embed="rId3">
            <a:alphaModFix/>
          </a:blip>
          <a:stretch>
            <a:fillRect/>
          </a:stretch>
        </p:blipFill>
        <p:spPr>
          <a:xfrm>
            <a:off x="0" y="1621923"/>
            <a:ext cx="9144000" cy="2946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Analysis of our model</a:t>
            </a:r>
            <a:endParaRPr b="1">
              <a:latin typeface="Courier New"/>
              <a:ea typeface="Courier New"/>
              <a:cs typeface="Courier New"/>
              <a:sym typeface="Courier New"/>
            </a:endParaRPr>
          </a:p>
        </p:txBody>
      </p:sp>
      <p:sp>
        <p:nvSpPr>
          <p:cNvPr id="225" name="Google Shape;22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26" name="Google Shape;226;p37"/>
          <p:cNvPicPr preferRelativeResize="0"/>
          <p:nvPr/>
        </p:nvPicPr>
        <p:blipFill>
          <a:blip r:embed="rId3">
            <a:alphaModFix/>
          </a:blip>
          <a:stretch>
            <a:fillRect/>
          </a:stretch>
        </p:blipFill>
        <p:spPr>
          <a:xfrm>
            <a:off x="311688" y="1476375"/>
            <a:ext cx="3705225" cy="2495550"/>
          </a:xfrm>
          <a:prstGeom prst="rect">
            <a:avLst/>
          </a:prstGeom>
          <a:noFill/>
          <a:ln>
            <a:noFill/>
          </a:ln>
        </p:spPr>
      </p:pic>
      <p:pic>
        <p:nvPicPr>
          <p:cNvPr id="227" name="Google Shape;227;p37"/>
          <p:cNvPicPr preferRelativeResize="0"/>
          <p:nvPr/>
        </p:nvPicPr>
        <p:blipFill>
          <a:blip r:embed="rId4">
            <a:alphaModFix/>
          </a:blip>
          <a:stretch>
            <a:fillRect/>
          </a:stretch>
        </p:blipFill>
        <p:spPr>
          <a:xfrm>
            <a:off x="4698300" y="1476375"/>
            <a:ext cx="3638550" cy="249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Feature importances</a:t>
            </a:r>
            <a:endParaRPr b="1"/>
          </a:p>
        </p:txBody>
      </p:sp>
      <p:sp>
        <p:nvSpPr>
          <p:cNvPr id="233" name="Google Shape;23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4" name="Google Shape;234;p38"/>
          <p:cNvPicPr preferRelativeResize="0"/>
          <p:nvPr/>
        </p:nvPicPr>
        <p:blipFill>
          <a:blip r:embed="rId3">
            <a:alphaModFix/>
          </a:blip>
          <a:stretch>
            <a:fillRect/>
          </a:stretch>
        </p:blipFill>
        <p:spPr>
          <a:xfrm>
            <a:off x="4704100" y="1152475"/>
            <a:ext cx="4128200" cy="3072200"/>
          </a:xfrm>
          <a:prstGeom prst="rect">
            <a:avLst/>
          </a:prstGeom>
          <a:noFill/>
          <a:ln>
            <a:noFill/>
          </a:ln>
        </p:spPr>
      </p:pic>
      <p:pic>
        <p:nvPicPr>
          <p:cNvPr id="235" name="Google Shape;235;p38"/>
          <p:cNvPicPr preferRelativeResize="0"/>
          <p:nvPr/>
        </p:nvPicPr>
        <p:blipFill>
          <a:blip r:embed="rId4">
            <a:alphaModFix/>
          </a:blip>
          <a:stretch>
            <a:fillRect/>
          </a:stretch>
        </p:blipFill>
        <p:spPr>
          <a:xfrm>
            <a:off x="356225" y="1152475"/>
            <a:ext cx="4064876" cy="3072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Conclusion</a:t>
            </a:r>
            <a:endParaRPr b="1"/>
          </a:p>
        </p:txBody>
      </p:sp>
      <p:sp>
        <p:nvSpPr>
          <p:cNvPr id="241" name="Google Shape;24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292100" algn="l" rtl="0">
              <a:spcBef>
                <a:spcPts val="120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temperature/ humidity features showed little to no linear (pearson) correlation w.r.t target variable (&lt;1%), although being highly linearly correlated within themselves.</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marL="457200" lvl="0" indent="-292100" algn="l" rtl="0">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time zone of the day plays an important role in deciding power consumption of appliances.</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marL="457200" lvl="0" indent="-292100" algn="l" rtl="0">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best Algorithm to use for this dataset is Extra Trees Regressor (tree based algorithm)</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marL="457200" lvl="0" indent="-292100" algn="l" rtl="0">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PCA helped us to reduce our feature set dimension considerably without affecting performance of our models significantly.</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marL="457200" lvl="0" indent="-292100" algn="l" rtl="0">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untuned model was able to explain 64.5% of variance (R2 score = 0.645) on test set, while the tuned model was able to explain 64.9% of variance (R2 score = 0.649) on test set which is a tiny improvement of &lt; 1 %</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marL="457200" lvl="0" indent="-292100" algn="l" rtl="0">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least RMSE score on test data set is found to be around 0.6 by Extra trees regressor model, which is considerably good compared to other models.</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marL="457200" lvl="0" indent="-298450" algn="l" rtl="0">
              <a:spcBef>
                <a:spcPts val="0"/>
              </a:spcBef>
              <a:spcAft>
                <a:spcPts val="0"/>
              </a:spcAft>
              <a:buClr>
                <a:srgbClr val="000000"/>
              </a:buClr>
              <a:buSzPts val="1100"/>
              <a:buAutoNum type="arabicPeriod"/>
            </a:pPr>
            <a:r>
              <a:rPr lang="en" sz="1000">
                <a:solidFill>
                  <a:schemeClr val="lt1"/>
                </a:solidFill>
                <a:latin typeface="Courier New"/>
                <a:ea typeface="Courier New"/>
                <a:cs typeface="Courier New"/>
                <a:sym typeface="Courier New"/>
              </a:rPr>
              <a:t>Tree based models are by far the best model while dealing with data set that has most of its features having no linear correlation with target variable. For similar reasons, linear models such as linear regression, Ridge and Lasso perform the worst.</a:t>
            </a:r>
            <a:r>
              <a:rPr lang="en" sz="1100" b="1">
                <a:solidFill>
                  <a:srgbClr val="000000"/>
                </a:solidFill>
              </a:rPr>
              <a:t/>
            </a:r>
            <a:br>
              <a:rPr lang="en" sz="1100" b="1">
                <a:solidFill>
                  <a:srgbClr val="000000"/>
                </a:solidFill>
              </a:rPr>
            </a:br>
            <a:endParaRPr sz="1100" b="1">
              <a:solidFill>
                <a:srgbClr val="000000"/>
              </a:solidFill>
            </a:endParaRPr>
          </a:p>
          <a:p>
            <a:pPr marL="0" lvl="0" indent="0" algn="l" rtl="0">
              <a:spcBef>
                <a:spcPts val="1200"/>
              </a:spcBef>
              <a:spcAft>
                <a:spcPts val="0"/>
              </a:spcAft>
              <a:buNone/>
            </a:pP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47" name="Google Shape;247;p40"/>
          <p:cNvPicPr preferRelativeResize="0"/>
          <p:nvPr/>
        </p:nvPicPr>
        <p:blipFill>
          <a:blip r:embed="rId3">
            <a:alphaModFix/>
          </a:blip>
          <a:stretch>
            <a:fillRect/>
          </a:stretch>
        </p:blipFill>
        <p:spPr>
          <a:xfrm>
            <a:off x="1818750" y="845875"/>
            <a:ext cx="5339825" cy="294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Data Summary</a:t>
            </a:r>
            <a:endParaRPr b="1"/>
          </a:p>
        </p:txBody>
      </p:sp>
      <p:sp>
        <p:nvSpPr>
          <p:cNvPr id="70" name="Google Shape;70;p15"/>
          <p:cNvSpPr txBox="1">
            <a:spLocks noGrp="1"/>
          </p:cNvSpPr>
          <p:nvPr>
            <p:ph type="body" idx="1"/>
          </p:nvPr>
        </p:nvSpPr>
        <p:spPr>
          <a:xfrm>
            <a:off x="311700" y="1531875"/>
            <a:ext cx="8520600" cy="3036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Courier New"/>
              <a:buChar char="●"/>
            </a:pPr>
            <a:r>
              <a:rPr lang="en" sz="1400">
                <a:solidFill>
                  <a:schemeClr val="lt1"/>
                </a:solidFill>
                <a:latin typeface="Courier New"/>
                <a:ea typeface="Courier New"/>
                <a:cs typeface="Courier New"/>
                <a:sym typeface="Courier New"/>
              </a:rPr>
              <a:t>The dataset we have is a series of sensor data collected from a building in Belgium at an interval of 10 mins for a period of about 4.5 months. </a:t>
            </a:r>
            <a:endParaRPr sz="1400">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sz="1400">
                <a:solidFill>
                  <a:schemeClr val="lt1"/>
                </a:solidFill>
                <a:latin typeface="Courier New"/>
                <a:ea typeface="Courier New"/>
                <a:cs typeface="Courier New"/>
                <a:sym typeface="Courier New"/>
              </a:rPr>
              <a:t>The sensor data consists of temperature and humidity levels in different rooms in the building.</a:t>
            </a:r>
            <a:endParaRPr sz="1400">
              <a:solidFill>
                <a:schemeClr val="lt1"/>
              </a:solidFill>
              <a:latin typeface="Courier New"/>
              <a:ea typeface="Courier New"/>
              <a:cs typeface="Courier New"/>
              <a:sym typeface="Courier New"/>
            </a:endParaRPr>
          </a:p>
          <a:p>
            <a:pPr marL="457200" lvl="0" indent="-342900" algn="l" rtl="0">
              <a:spcBef>
                <a:spcPts val="0"/>
              </a:spcBef>
              <a:spcAft>
                <a:spcPts val="0"/>
              </a:spcAft>
              <a:buClr>
                <a:schemeClr val="lt1"/>
              </a:buClr>
              <a:buSzPts val="1800"/>
              <a:buChar char="●"/>
            </a:pPr>
            <a:r>
              <a:rPr lang="en" sz="1400">
                <a:solidFill>
                  <a:schemeClr val="lt1"/>
                </a:solidFill>
                <a:latin typeface="Courier New"/>
                <a:ea typeface="Courier New"/>
                <a:cs typeface="Courier New"/>
                <a:sym typeface="Courier New"/>
              </a:rPr>
              <a:t>Among other features are weather reports on Pressure, Wind speed, Visibility and T-dew point, which are recorded at weather station Chievres Airport, Belgium</a:t>
            </a:r>
            <a:r>
              <a:rPr lang="en" sz="1600">
                <a:solidFill>
                  <a:schemeClr val="lt1"/>
                </a:solidFill>
                <a:latin typeface="Courier New"/>
                <a:ea typeface="Courier New"/>
                <a:cs typeface="Courier New"/>
                <a:sym typeface="Courier New"/>
              </a:rPr>
              <a:t>.</a:t>
            </a:r>
            <a:endParaRPr sz="1600">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sz="1400">
                <a:solidFill>
                  <a:schemeClr val="lt1"/>
                </a:solidFill>
                <a:latin typeface="Courier New"/>
                <a:ea typeface="Courier New"/>
                <a:cs typeface="Courier New"/>
                <a:sym typeface="Courier New"/>
              </a:rPr>
              <a:t>The target variable is the total energy consumption of the building in Wh.</a:t>
            </a:r>
            <a:endParaRPr sz="1400">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sz="1400">
                <a:solidFill>
                  <a:schemeClr val="lt1"/>
                </a:solidFill>
                <a:latin typeface="Courier New"/>
                <a:ea typeface="Courier New"/>
                <a:cs typeface="Courier New"/>
                <a:sym typeface="Courier New"/>
              </a:rPr>
              <a:t>The dataset has no null values.</a:t>
            </a:r>
            <a:endParaRPr sz="1400">
              <a:solidFill>
                <a:schemeClr val="lt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ctrTitle"/>
          </p:nvPr>
        </p:nvSpPr>
        <p:spPr>
          <a:xfrm>
            <a:off x="445883" y="762000"/>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b="1"/>
              <a:t>Exploratory </a:t>
            </a:r>
            <a:endParaRPr sz="5500" b="1"/>
          </a:p>
          <a:p>
            <a:pPr marL="0" lvl="0" indent="0" algn="l" rtl="0">
              <a:spcBef>
                <a:spcPts val="0"/>
              </a:spcBef>
              <a:spcAft>
                <a:spcPts val="0"/>
              </a:spcAft>
              <a:buNone/>
            </a:pPr>
            <a:r>
              <a:rPr lang="en" b="1"/>
              <a:t>Data Analysis</a:t>
            </a:r>
            <a:endParaRPr b="1"/>
          </a:p>
        </p:txBody>
      </p:sp>
      <p:sp>
        <p:nvSpPr>
          <p:cNvPr id="76" name="Google Shape;76;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77" name="Google Shape;77;p16"/>
          <p:cNvPicPr preferRelativeResize="0"/>
          <p:nvPr/>
        </p:nvPicPr>
        <p:blipFill>
          <a:blip r:embed="rId3">
            <a:alphaModFix/>
          </a:blip>
          <a:stretch>
            <a:fillRect/>
          </a:stretch>
        </p:blipFill>
        <p:spPr>
          <a:xfrm>
            <a:off x="5278100" y="762000"/>
            <a:ext cx="3619500" cy="361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Target Variable</a:t>
            </a:r>
            <a:endParaRPr b="1">
              <a:latin typeface="Courier New"/>
              <a:ea typeface="Courier New"/>
              <a:cs typeface="Courier New"/>
              <a:sym typeface="Courier New"/>
            </a:endParaRPr>
          </a:p>
        </p:txBody>
      </p:sp>
      <p:sp>
        <p:nvSpPr>
          <p:cNvPr id="83" name="Google Shape;83;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Energy consumption of appliances ranges from 10 Wh to 1080 Wh</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About 75 % of energy values lie below 100 Wh, and about 93 % of them lie below 300 Wh</a:t>
            </a:r>
            <a:endParaRPr>
              <a:solidFill>
                <a:schemeClr val="lt1"/>
              </a:solidFill>
              <a:latin typeface="Courier New"/>
              <a:ea typeface="Courier New"/>
              <a:cs typeface="Courier New"/>
              <a:sym typeface="Courier New"/>
            </a:endParaRPr>
          </a:p>
          <a:p>
            <a:pPr marL="457200" lvl="0" indent="-317500" algn="l" rtl="0">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Our target variable seems to be highly skewed, and our task is to predict the usual as well as the large surges in energy in the building.</a:t>
            </a:r>
            <a:endParaRPr>
              <a:solidFill>
                <a:schemeClr val="lt1"/>
              </a:solidFill>
              <a:latin typeface="Courier New"/>
              <a:ea typeface="Courier New"/>
              <a:cs typeface="Courier New"/>
              <a:sym typeface="Courier New"/>
            </a:endParaRPr>
          </a:p>
        </p:txBody>
      </p:sp>
      <p:sp>
        <p:nvSpPr>
          <p:cNvPr id="84" name="Google Shape;84;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4629150" y="1185850"/>
            <a:ext cx="4260150" cy="277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Correlation matrix</a:t>
            </a:r>
            <a:endParaRPr b="1">
              <a:latin typeface="Courier New"/>
              <a:ea typeface="Courier New"/>
              <a:cs typeface="Courier New"/>
              <a:sym typeface="Courier New"/>
            </a:endParaRPr>
          </a:p>
        </p:txBody>
      </p:sp>
      <p:sp>
        <p:nvSpPr>
          <p:cNvPr id="91" name="Google Shape;91;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Font typeface="Courier New"/>
              <a:buChar char="●"/>
            </a:pPr>
            <a:r>
              <a:rPr lang="en" sz="1300">
                <a:solidFill>
                  <a:schemeClr val="lt1"/>
                </a:solidFill>
                <a:latin typeface="Courier New"/>
                <a:ea typeface="Courier New"/>
                <a:cs typeface="Courier New"/>
                <a:sym typeface="Courier New"/>
              </a:rPr>
              <a:t>The Temperature and humidity levels in each of the rooms are highly correlated among themselves.</a:t>
            </a:r>
            <a:endParaRPr sz="1300">
              <a:solidFill>
                <a:schemeClr val="lt1"/>
              </a:solidFill>
              <a:latin typeface="Courier New"/>
              <a:ea typeface="Courier New"/>
              <a:cs typeface="Courier New"/>
              <a:sym typeface="Courier New"/>
            </a:endParaRPr>
          </a:p>
          <a:p>
            <a:pPr marL="457200" lvl="0" indent="-311150" algn="l" rtl="0">
              <a:spcBef>
                <a:spcPts val="0"/>
              </a:spcBef>
              <a:spcAft>
                <a:spcPts val="0"/>
              </a:spcAft>
              <a:buClr>
                <a:schemeClr val="lt1"/>
              </a:buClr>
              <a:buSzPts val="1300"/>
              <a:buFont typeface="Courier New"/>
              <a:buChar char="●"/>
            </a:pPr>
            <a:r>
              <a:rPr lang="en" sz="1300">
                <a:solidFill>
                  <a:schemeClr val="lt1"/>
                </a:solidFill>
                <a:latin typeface="Courier New"/>
                <a:ea typeface="Courier New"/>
                <a:cs typeface="Courier New"/>
                <a:sym typeface="Courier New"/>
              </a:rPr>
              <a:t>There seems to be no relationship between humidity and temperature levels in the building.</a:t>
            </a:r>
            <a:endParaRPr sz="1300">
              <a:solidFill>
                <a:schemeClr val="lt1"/>
              </a:solidFill>
              <a:latin typeface="Courier New"/>
              <a:ea typeface="Courier New"/>
              <a:cs typeface="Courier New"/>
              <a:sym typeface="Courier New"/>
            </a:endParaRPr>
          </a:p>
          <a:p>
            <a:pPr marL="457200" lvl="0" indent="-311150" algn="l" rtl="0">
              <a:spcBef>
                <a:spcPts val="0"/>
              </a:spcBef>
              <a:spcAft>
                <a:spcPts val="0"/>
              </a:spcAft>
              <a:buClr>
                <a:schemeClr val="lt1"/>
              </a:buClr>
              <a:buSzPts val="1300"/>
              <a:buFont typeface="Courier New"/>
              <a:buChar char="●"/>
            </a:pPr>
            <a:r>
              <a:rPr lang="en" sz="1300">
                <a:solidFill>
                  <a:schemeClr val="lt1"/>
                </a:solidFill>
                <a:latin typeface="Courier New"/>
                <a:ea typeface="Courier New"/>
                <a:cs typeface="Courier New"/>
                <a:sym typeface="Courier New"/>
              </a:rPr>
              <a:t>However temperature and humidity levels outside the building are hugely negatively correlated.</a:t>
            </a:r>
            <a:endParaRPr sz="1300">
              <a:solidFill>
                <a:schemeClr val="lt1"/>
              </a:solidFill>
              <a:latin typeface="Courier New"/>
              <a:ea typeface="Courier New"/>
              <a:cs typeface="Courier New"/>
              <a:sym typeface="Courier New"/>
            </a:endParaRPr>
          </a:p>
          <a:p>
            <a:pPr marL="457200" lvl="0" indent="-311150" algn="l" rtl="0">
              <a:spcBef>
                <a:spcPts val="0"/>
              </a:spcBef>
              <a:spcAft>
                <a:spcPts val="0"/>
              </a:spcAft>
              <a:buClr>
                <a:schemeClr val="lt1"/>
              </a:buClr>
              <a:buSzPts val="1300"/>
              <a:buFont typeface="Courier New"/>
              <a:buChar char="●"/>
            </a:pPr>
            <a:r>
              <a:rPr lang="en" sz="1300">
                <a:solidFill>
                  <a:schemeClr val="lt1"/>
                </a:solidFill>
                <a:latin typeface="Courier New"/>
                <a:ea typeface="Courier New"/>
                <a:cs typeface="Courier New"/>
                <a:sym typeface="Courier New"/>
              </a:rPr>
              <a:t>There is little to no correlation between these features and the target variable i.e. Appliance energy consumption</a:t>
            </a:r>
            <a:endParaRPr sz="1300">
              <a:solidFill>
                <a:schemeClr val="lt1"/>
              </a:solidFill>
              <a:latin typeface="Courier New"/>
              <a:ea typeface="Courier New"/>
              <a:cs typeface="Courier New"/>
              <a:sym typeface="Courier New"/>
            </a:endParaRPr>
          </a:p>
        </p:txBody>
      </p:sp>
      <p:pic>
        <p:nvPicPr>
          <p:cNvPr id="92" name="Google Shape;92;p18"/>
          <p:cNvPicPr preferRelativeResize="0"/>
          <p:nvPr/>
        </p:nvPicPr>
        <p:blipFill>
          <a:blip r:embed="rId3">
            <a:alphaModFix/>
          </a:blip>
          <a:stretch>
            <a:fillRect/>
          </a:stretch>
        </p:blipFill>
        <p:spPr>
          <a:xfrm>
            <a:off x="4401325" y="445025"/>
            <a:ext cx="4244342" cy="4418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269850" y="134100"/>
            <a:ext cx="6604298" cy="4913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1473300" y="152400"/>
            <a:ext cx="6197407" cy="48386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a:latin typeface="Courier New"/>
                <a:ea typeface="Courier New"/>
                <a:cs typeface="Courier New"/>
                <a:sym typeface="Courier New"/>
              </a:rPr>
              <a:t>Feature Engineering</a:t>
            </a:r>
            <a:endParaRPr b="1">
              <a:latin typeface="Courier New"/>
              <a:ea typeface="Courier New"/>
              <a:cs typeface="Courier New"/>
              <a:sym typeface="Courier New"/>
            </a:endParaRPr>
          </a:p>
        </p:txBody>
      </p:sp>
      <p:pic>
        <p:nvPicPr>
          <p:cNvPr id="109" name="Google Shape;109;p21"/>
          <p:cNvPicPr preferRelativeResize="0"/>
          <p:nvPr/>
        </p:nvPicPr>
        <p:blipFill rotWithShape="1">
          <a:blip r:embed="rId3">
            <a:alphaModFix/>
          </a:blip>
          <a:srcRect t="10426" b="5213"/>
          <a:stretch/>
        </p:blipFill>
        <p:spPr>
          <a:xfrm>
            <a:off x="4572000" y="0"/>
            <a:ext cx="4572000" cy="51435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960</Words>
  <Application>Microsoft Office PowerPoint</Application>
  <PresentationFormat>On-screen Show (16:9)</PresentationFormat>
  <Paragraphs>103</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Simple Light</vt:lpstr>
      <vt:lpstr>Capstone Project Appliances Energy Prediction</vt:lpstr>
      <vt:lpstr>Problem Statement</vt:lpstr>
      <vt:lpstr>Data Summary</vt:lpstr>
      <vt:lpstr>Exploratory  Data Analysis</vt:lpstr>
      <vt:lpstr>Target Variable</vt:lpstr>
      <vt:lpstr>Correlation matrix</vt:lpstr>
      <vt:lpstr>Slide 7</vt:lpstr>
      <vt:lpstr>Slide 8</vt:lpstr>
      <vt:lpstr>Feature Engineering</vt:lpstr>
      <vt:lpstr>Principal component Analysis</vt:lpstr>
      <vt:lpstr>Principal component Analysis</vt:lpstr>
      <vt:lpstr>Date time (Hour)</vt:lpstr>
      <vt:lpstr>Date time (Month)</vt:lpstr>
      <vt:lpstr>Date time (Weekday)</vt:lpstr>
      <vt:lpstr>Correlation</vt:lpstr>
      <vt:lpstr>Session</vt:lpstr>
      <vt:lpstr>Session</vt:lpstr>
      <vt:lpstr>Final Features</vt:lpstr>
      <vt:lpstr>Model Training and Evaluation</vt:lpstr>
      <vt:lpstr>Models trained</vt:lpstr>
      <vt:lpstr>Results (with PCA features)</vt:lpstr>
      <vt:lpstr>Results (without PCA features)</vt:lpstr>
      <vt:lpstr>Best Performing Model</vt:lpstr>
      <vt:lpstr>Analysis of our model</vt:lpstr>
      <vt:lpstr>Analysis of our model</vt:lpstr>
      <vt:lpstr>Feature importances</vt:lpstr>
      <vt:lpstr>Conclusion</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Appliances Energy Prediction</dc:title>
  <cp:lastModifiedBy>SHUBHAM</cp:lastModifiedBy>
  <cp:revision>1</cp:revision>
  <dcterms:modified xsi:type="dcterms:W3CDTF">2021-06-09T07:47:15Z</dcterms:modified>
</cp:coreProperties>
</file>